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7" r:id="rId7"/>
    <p:sldId id="288" r:id="rId8"/>
    <p:sldId id="296" r:id="rId9"/>
    <p:sldId id="293" r:id="rId10"/>
    <p:sldId id="294" r:id="rId11"/>
    <p:sldId id="289" r:id="rId12"/>
    <p:sldId id="29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9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76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r>
              <a:rPr lang="en-US" sz="4000" dirty="0"/>
              <a:t>Fit Santa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John Steskal 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Billy Lau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Chris Obonaga</a:t>
            </a: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CCFE6-C92B-4B14-BD41-28A6CA08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01" y="1723414"/>
            <a:ext cx="1352065" cy="17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97426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C022B-952F-4824-91CF-259BF371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052" y="3798772"/>
            <a:ext cx="1471896" cy="16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Motivation &amp;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CC6D-BDF7-4F86-9727-5D0144FE1804}"/>
              </a:ext>
            </a:extLst>
          </p:cNvPr>
          <p:cNvSpPr txBox="1"/>
          <p:nvPr/>
        </p:nvSpPr>
        <p:spPr>
          <a:xfrm>
            <a:off x="1447616" y="1849154"/>
            <a:ext cx="8845734" cy="96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cs typeface="Courier New" panose="02070309020205020404" pitchFamily="49" charset="0"/>
              </a:rPr>
              <a:t>If we review search interest correlation during Christmas, then we can best ensure marketing campaigns are property applied.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9C48B-FE78-40CE-8E58-A5A996438BB9}"/>
              </a:ext>
            </a:extLst>
          </p:cNvPr>
          <p:cNvSpPr txBox="1"/>
          <p:nvPr/>
        </p:nvSpPr>
        <p:spPr>
          <a:xfrm>
            <a:off x="194983" y="1604167"/>
            <a:ext cx="25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828CA-7690-4220-A593-BF9B871D2E82}"/>
              </a:ext>
            </a:extLst>
          </p:cNvPr>
          <p:cNvSpPr txBox="1"/>
          <p:nvPr/>
        </p:nvSpPr>
        <p:spPr>
          <a:xfrm>
            <a:off x="194983" y="2315950"/>
            <a:ext cx="25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D3A65-B9FF-40DC-9C61-A70B6DC8C642}"/>
              </a:ext>
            </a:extLst>
          </p:cNvPr>
          <p:cNvSpPr txBox="1"/>
          <p:nvPr/>
        </p:nvSpPr>
        <p:spPr>
          <a:xfrm>
            <a:off x="1382302" y="2667340"/>
            <a:ext cx="8129091" cy="333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Is there a positive correlation between search terms and dating sites?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A: if there is a positive correlation,</a:t>
            </a: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then advertisers can have a better 	  	     marketing strategy.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When is the best and worst time to put a marketing campaign during Christmas?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A: if there is a negative correlation - that would be the worst time, whereas a 	     positive correlation would indicate the best time 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Which is the worst dating site to advertise for search phrases?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A: if there is a negative correlation between the search phrase and dating site, 	     then that would be the worst site to advertise.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2E28F-60EA-4EED-B055-AC4EC3CB5E5A}"/>
              </a:ext>
            </a:extLst>
          </p:cNvPr>
          <p:cNvSpPr txBox="1"/>
          <p:nvPr/>
        </p:nvSpPr>
        <p:spPr>
          <a:xfrm>
            <a:off x="194983" y="5925234"/>
            <a:ext cx="250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kinds of data is needed: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B5D40-F2AD-404D-BDED-55F06BD76CD8}"/>
              </a:ext>
            </a:extLst>
          </p:cNvPr>
          <p:cNvSpPr txBox="1"/>
          <p:nvPr/>
        </p:nvSpPr>
        <p:spPr>
          <a:xfrm>
            <a:off x="1447616" y="6431412"/>
            <a:ext cx="658964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Google Trends  (Open API)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C79B9-7A8D-4FB1-8435-AC3411ED5EDD}"/>
              </a:ext>
            </a:extLst>
          </p:cNvPr>
          <p:cNvSpPr txBox="1"/>
          <p:nvPr/>
        </p:nvSpPr>
        <p:spPr>
          <a:xfrm>
            <a:off x="546046" y="1866900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10AC6-5A24-45C4-87E1-90826294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6" y="3174999"/>
            <a:ext cx="5835093" cy="3124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FDBE03-2E65-44DB-90DF-123AD3B3786C}"/>
              </a:ext>
            </a:extLst>
          </p:cNvPr>
          <p:cNvSpPr txBox="1"/>
          <p:nvPr/>
        </p:nvSpPr>
        <p:spPr>
          <a:xfrm>
            <a:off x="1187725" y="2286388"/>
            <a:ext cx="3294822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Too much 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DB712-7B6A-4EFE-8199-9D729502FAD9}"/>
              </a:ext>
            </a:extLst>
          </p:cNvPr>
          <p:cNvSpPr txBox="1"/>
          <p:nvPr/>
        </p:nvSpPr>
        <p:spPr>
          <a:xfrm>
            <a:off x="6686496" y="1866900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Cleanup process: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A6AF1-0D07-4734-BC09-E631E0768D27}"/>
              </a:ext>
            </a:extLst>
          </p:cNvPr>
          <p:cNvSpPr txBox="1"/>
          <p:nvPr/>
        </p:nvSpPr>
        <p:spPr>
          <a:xfrm>
            <a:off x="7626350" y="2274720"/>
            <a:ext cx="430340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Dropped “isPartial column”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Data gaps in data from Google (hourly)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Bins by days</a:t>
            </a:r>
            <a:r>
              <a:rPr lang="en-US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AE5D5-0354-476D-AA1A-58635913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46" y="3423470"/>
            <a:ext cx="3115973" cy="1520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D01CD-CEDD-45EA-B69E-D8B6E2F3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4944157"/>
            <a:ext cx="3947807" cy="13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16891-4C51-454C-8D04-CEDA09A53DE7}"/>
              </a:ext>
            </a:extLst>
          </p:cNvPr>
          <p:cNvSpPr txBox="1"/>
          <p:nvPr/>
        </p:nvSpPr>
        <p:spPr>
          <a:xfrm>
            <a:off x="1643265" y="2109776"/>
            <a:ext cx="6047492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Retrieved Google trend data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Sanitized the data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Created DF based on search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Correlation between searches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Created DF for dating apps and correlation to search DF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Bin by date </a:t>
            </a: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Correlation plot based on pre and post Christmas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Plot and graphs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09AFA-3970-4859-BF3F-DD836CDBD50E}"/>
              </a:ext>
            </a:extLst>
          </p:cNvPr>
          <p:cNvSpPr txBox="1"/>
          <p:nvPr/>
        </p:nvSpPr>
        <p:spPr>
          <a:xfrm>
            <a:off x="195096" y="1682234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taken to analyze data:</a:t>
            </a:r>
          </a:p>
        </p:txBody>
      </p:sp>
    </p:spTree>
    <p:extLst>
      <p:ext uri="{BB962C8B-B14F-4D97-AF65-F5344CB8AC3E}">
        <p14:creationId xmlns:p14="http://schemas.microsoft.com/office/powerpoint/2010/main" val="332057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09AFA-3970-4859-BF3F-DD836CDBD50E}"/>
              </a:ext>
            </a:extLst>
          </p:cNvPr>
          <p:cNvSpPr txBox="1"/>
          <p:nvPr/>
        </p:nvSpPr>
        <p:spPr>
          <a:xfrm>
            <a:off x="589703" y="1723373"/>
            <a:ext cx="366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graph for Health and Food Near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71A5E-338A-4B67-9BE5-5EFD884D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39" y="2706551"/>
            <a:ext cx="2699883" cy="1922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4AAE9-51DF-4DCE-A006-A420C27E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79" y="2706551"/>
            <a:ext cx="2690474" cy="1922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CD49F-ADA3-4576-AE15-70B5B949C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39" y="4851235"/>
            <a:ext cx="2746995" cy="1922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11B7C-9092-4DF9-85BD-F0C7A720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98" y="2468574"/>
            <a:ext cx="4083512" cy="2652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D3794-7A8F-4E92-ACF2-B8DCF7BA7FA8}"/>
              </a:ext>
            </a:extLst>
          </p:cNvPr>
          <p:cNvSpPr txBox="1"/>
          <p:nvPr/>
        </p:nvSpPr>
        <p:spPr>
          <a:xfrm>
            <a:off x="6880769" y="2226176"/>
            <a:ext cx="18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Pre-Christmas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C6E61-83A0-4795-956C-AA351D5F07D9}"/>
              </a:ext>
            </a:extLst>
          </p:cNvPr>
          <p:cNvSpPr txBox="1"/>
          <p:nvPr/>
        </p:nvSpPr>
        <p:spPr>
          <a:xfrm>
            <a:off x="10180864" y="2226176"/>
            <a:ext cx="18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Christmas 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60344F-741C-45B4-B88E-7AEE216D8936}"/>
              </a:ext>
            </a:extLst>
          </p:cNvPr>
          <p:cNvSpPr/>
          <p:nvPr/>
        </p:nvSpPr>
        <p:spPr>
          <a:xfrm>
            <a:off x="9266467" y="2410842"/>
            <a:ext cx="53387" cy="44471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8C275-9A44-474E-964F-7A6C2A90B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787" y="4879808"/>
            <a:ext cx="2710966" cy="18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058AA-3EDE-4E89-B33F-1CEABE511398}"/>
              </a:ext>
            </a:extLst>
          </p:cNvPr>
          <p:cNvSpPr txBox="1"/>
          <p:nvPr/>
        </p:nvSpPr>
        <p:spPr>
          <a:xfrm>
            <a:off x="161530" y="1676701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figures developed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708C7-BEA0-40C6-9202-E2CAB90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443" y="2051566"/>
            <a:ext cx="4269027" cy="1559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8D27C6-DAF2-4169-9B9E-54F988A58A86}"/>
              </a:ext>
            </a:extLst>
          </p:cNvPr>
          <p:cNvSpPr txBox="1"/>
          <p:nvPr/>
        </p:nvSpPr>
        <p:spPr>
          <a:xfrm>
            <a:off x="812487" y="2202687"/>
            <a:ext cx="7236142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Positive and negative correlation to search terms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“diet” queries have neg correlation to “food near me,” but pos correlation to “gym.”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Christmas and Diet has a negative correlation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Santa is still fat in Christmas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6B077-E516-41BF-A1D5-823D6A7D4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31" y="4949144"/>
            <a:ext cx="3791860" cy="15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058AA-3EDE-4E89-B33F-1CEABE511398}"/>
              </a:ext>
            </a:extLst>
          </p:cNvPr>
          <p:cNvSpPr txBox="1"/>
          <p:nvPr/>
        </p:nvSpPr>
        <p:spPr>
          <a:xfrm>
            <a:off x="494058" y="1866900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figures developed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1142B-769F-4C8A-A2EE-3B0B53BC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7" y="3117850"/>
            <a:ext cx="5817691" cy="186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3BCB7-C1A4-460D-B077-3D6BF734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86827"/>
            <a:ext cx="5787017" cy="3391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CACDD-B75C-4F59-9584-3437C4A27FA2}"/>
              </a:ext>
            </a:extLst>
          </p:cNvPr>
          <p:cNvSpPr txBox="1"/>
          <p:nvPr/>
        </p:nvSpPr>
        <p:spPr>
          <a:xfrm>
            <a:off x="1036292" y="2090906"/>
            <a:ext cx="7236142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Pos &amp; neg correlation for search terms and dating apps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CC6D-BDF7-4F86-9727-5D0144FE1804}"/>
              </a:ext>
            </a:extLst>
          </p:cNvPr>
          <p:cNvSpPr txBox="1"/>
          <p:nvPr/>
        </p:nvSpPr>
        <p:spPr>
          <a:xfrm>
            <a:off x="2471648" y="2730143"/>
            <a:ext cx="540688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Yes – and then some!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Christmas correlation as Pre-Christmas and Post-Christmas.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When and when not to advertise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8667B-00DE-4F54-8E35-1231F96010FC}"/>
              </a:ext>
            </a:extLst>
          </p:cNvPr>
          <p:cNvSpPr txBox="1"/>
          <p:nvPr/>
        </p:nvSpPr>
        <p:spPr>
          <a:xfrm>
            <a:off x="195095" y="1979145"/>
            <a:ext cx="54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you find what you expected to find? :</a:t>
            </a:r>
          </a:p>
        </p:txBody>
      </p:sp>
    </p:spTree>
    <p:extLst>
      <p:ext uri="{BB962C8B-B14F-4D97-AF65-F5344CB8AC3E}">
        <p14:creationId xmlns:p14="http://schemas.microsoft.com/office/powerpoint/2010/main" val="153567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Postmortem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CC6D-BDF7-4F86-9727-5D0144FE1804}"/>
              </a:ext>
            </a:extLst>
          </p:cNvPr>
          <p:cNvSpPr txBox="1"/>
          <p:nvPr/>
        </p:nvSpPr>
        <p:spPr>
          <a:xfrm>
            <a:off x="2029686" y="4921251"/>
            <a:ext cx="5406887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What </a:t>
            </a: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happens when users don’t achieve their goals?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surgery and how would they finance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BC1BE-6F64-4BD7-8784-1C32A085C5B7}"/>
              </a:ext>
            </a:extLst>
          </p:cNvPr>
          <p:cNvSpPr txBox="1"/>
          <p:nvPr/>
        </p:nvSpPr>
        <p:spPr>
          <a:xfrm>
            <a:off x="546044" y="1916745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Difficulties that arose: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F06-F45D-4871-AE98-2023E9A7BA4D}"/>
              </a:ext>
            </a:extLst>
          </p:cNvPr>
          <p:cNvSpPr txBox="1"/>
          <p:nvPr/>
        </p:nvSpPr>
        <p:spPr>
          <a:xfrm>
            <a:off x="2156687" y="2335922"/>
            <a:ext cx="540688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Too much data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Missing data (25</a:t>
            </a:r>
            <a:r>
              <a:rPr lang="en-US" baseline="30000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Correlating data but missing meaning… (regression before and after Christmas)</a:t>
            </a: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15BA2-C88E-4FF4-BFC0-3C8570E01109}"/>
              </a:ext>
            </a:extLst>
          </p:cNvPr>
          <p:cNvSpPr txBox="1"/>
          <p:nvPr/>
        </p:nvSpPr>
        <p:spPr>
          <a:xfrm>
            <a:off x="546043" y="4308045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questions that came up: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A7DBA-7A51-4FE2-A233-8D1DA403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0" y="4501120"/>
            <a:ext cx="3735450" cy="2207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510A37-851D-448D-9D3C-6138AEC1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57" y="2286077"/>
            <a:ext cx="4180951" cy="20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6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{1D067DD8-1E1E-4F65-A894-B82AC0B2CDF1}tf11665031_win32</Template>
  <TotalTime>3178</TotalTime>
  <Words>406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inherit</vt:lpstr>
      <vt:lpstr>Wingdings 2</vt:lpstr>
      <vt:lpstr>SlateVTI</vt:lpstr>
      <vt:lpstr>Fit Santa</vt:lpstr>
      <vt:lpstr>Motivation &amp; Summary</vt:lpstr>
      <vt:lpstr>Data Cleanup &amp; Exploration</vt:lpstr>
      <vt:lpstr>Data Analysis</vt:lpstr>
      <vt:lpstr>Data Analysis</vt:lpstr>
      <vt:lpstr>Data Analysis</vt:lpstr>
      <vt:lpstr>Data Analysis</vt:lpstr>
      <vt:lpstr>Discussion</vt:lpstr>
      <vt:lpstr>Postmortem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Santa</dc:title>
  <dc:creator>Chris Obonaga</dc:creator>
  <cp:lastModifiedBy>Chris Obonaga</cp:lastModifiedBy>
  <cp:revision>35</cp:revision>
  <dcterms:created xsi:type="dcterms:W3CDTF">2021-03-22T14:26:36Z</dcterms:created>
  <dcterms:modified xsi:type="dcterms:W3CDTF">2021-03-26T01:10:48Z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